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360000" y="6379200"/>
            <a:ext cx="8424000" cy="36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1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fld id="{D732DFF0-B410-4B93-9484-D9336EFA28C7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360000" y="3128040"/>
            <a:ext cx="8423640" cy="27691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185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7"/>
          <p:cNvSpPr/>
          <p:nvPr/>
        </p:nvSpPr>
        <p:spPr>
          <a:xfrm>
            <a:off x="360000" y="6379200"/>
            <a:ext cx="8424000" cy="36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Image 3" descr=""/>
          <p:cNvPicPr/>
          <p:nvPr/>
        </p:nvPicPr>
        <p:blipFill>
          <a:blip r:embed="rId3"/>
          <a:stretch/>
        </p:blipFill>
        <p:spPr>
          <a:xfrm>
            <a:off x="107640" y="239760"/>
            <a:ext cx="2879280" cy="2367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360000" y="6379200"/>
            <a:ext cx="8424000" cy="36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90000" rIns="90000" tIns="1080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puis disposer l’image en arrière plan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Mettre à l’arrière plan)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360000" anchor="ctr"/>
          <a:p>
            <a:pPr marL="396000" indent="-39564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fld id="{AC1B8432-E585-40B2-B172-7B1C0E996D89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0"/>
            <a:ext cx="179640" cy="23976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lIns="0" rIns="0" tIns="0" bIns="0"/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043640" y="2709000"/>
            <a:ext cx="7253640" cy="2724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475e9f"/>
                </a:solidFill>
                <a:latin typeface="Marianne"/>
              </a:rPr>
              <a:t>Service en ligne orientation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fr-FR" sz="2800" spc="-1" strike="noStrike">
                <a:solidFill>
                  <a:srgbClr val="475e9f"/>
                </a:solidFill>
                <a:latin typeface="Marianne"/>
              </a:rPr>
              <a:t>Comment demander sa voie d’orientation après la 2</a:t>
            </a:r>
            <a:r>
              <a:rPr b="1" lang="fr-FR" sz="2800" spc="-1" strike="noStrike" baseline="30000">
                <a:solidFill>
                  <a:srgbClr val="475e9f"/>
                </a:solidFill>
                <a:latin typeface="Marianne"/>
              </a:rPr>
              <a:t>de </a:t>
            </a:r>
            <a:r>
              <a:rPr b="1" lang="fr-FR" sz="2800" spc="-1" strike="noStrike">
                <a:solidFill>
                  <a:srgbClr val="475e9f"/>
                </a:solidFill>
                <a:latin typeface="Marianne"/>
              </a:rPr>
              <a:t>?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i="1" lang="fr-FR" sz="2800" spc="-1" strike="noStrike">
                <a:solidFill>
                  <a:srgbClr val="475e9f"/>
                </a:solidFill>
                <a:latin typeface="Marianne"/>
              </a:rPr>
              <a:t>Dialogue avec le conseil de classe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2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de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20" name="Image 2" descr=""/>
          <p:cNvPicPr/>
          <p:nvPr/>
        </p:nvPicPr>
        <p:blipFill>
          <a:blip r:embed="rId1"/>
          <a:stretch/>
        </p:blipFill>
        <p:spPr>
          <a:xfrm>
            <a:off x="1720800" y="764640"/>
            <a:ext cx="7084440" cy="5507640"/>
          </a:xfrm>
          <a:prstGeom prst="rect">
            <a:avLst/>
          </a:prstGeom>
          <a:ln>
            <a:noFill/>
          </a:ln>
        </p:spPr>
      </p:pic>
      <p:sp>
        <p:nvSpPr>
          <p:cNvPr id="121" name="TextShape 3"/>
          <p:cNvSpPr txBox="1"/>
          <p:nvPr/>
        </p:nvSpPr>
        <p:spPr>
          <a:xfrm>
            <a:off x="539640" y="3789000"/>
            <a:ext cx="3060360" cy="95652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bouton + Ajouter une intention ouvre une pop-up qui permet la sélection d’une voie d’orientation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3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1181880" y="1369080"/>
            <a:ext cx="7016760" cy="50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  <a:r>
              <a:rPr b="1" lang="fr-FR" sz="1800" spc="-1" strike="noStrike">
                <a:solidFill>
                  <a:srgbClr val="002060"/>
                </a:solidFill>
                <a:latin typeface="Marianne"/>
              </a:rPr>
              <a:t>.</a:t>
            </a:r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Image 7" descr=""/>
          <p:cNvPicPr/>
          <p:nvPr/>
        </p:nvPicPr>
        <p:blipFill>
          <a:blip r:embed="rId1"/>
          <a:stretch/>
        </p:blipFill>
        <p:spPr>
          <a:xfrm>
            <a:off x="365400" y="1989000"/>
            <a:ext cx="8649720" cy="388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0" y="1628640"/>
            <a:ext cx="9143640" cy="484452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Valider les demandes d’orientation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Valider les demandes d’orientation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30" name="Image 4" descr=""/>
          <p:cNvPicPr/>
          <p:nvPr/>
        </p:nvPicPr>
        <p:blipFill>
          <a:blip r:embed="rId1"/>
          <a:stretch/>
        </p:blipFill>
        <p:spPr>
          <a:xfrm>
            <a:off x="2124720" y="871200"/>
            <a:ext cx="5758560" cy="5399640"/>
          </a:xfrm>
          <a:prstGeom prst="rect">
            <a:avLst/>
          </a:prstGeom>
          <a:ln>
            <a:noFill/>
          </a:ln>
        </p:spPr>
      </p:pic>
      <p:sp>
        <p:nvSpPr>
          <p:cNvPr id="131" name="TextShape 3"/>
          <p:cNvSpPr txBox="1"/>
          <p:nvPr/>
        </p:nvSpPr>
        <p:spPr>
          <a:xfrm>
            <a:off x="467640" y="3789000"/>
            <a:ext cx="3096000" cy="50112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récapitulatif des demandes doit être validé pour être enregistré.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Valider les demandes d’orientation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34" name="Image 4" descr=""/>
          <p:cNvPicPr/>
          <p:nvPr/>
        </p:nvPicPr>
        <p:blipFill>
          <a:blip r:embed="rId1"/>
          <a:stretch/>
        </p:blipFill>
        <p:spPr>
          <a:xfrm>
            <a:off x="2570760" y="823320"/>
            <a:ext cx="5645160" cy="554364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222120" y="3357000"/>
            <a:ext cx="3769920" cy="23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Un courriel avec le récapitulatif des intentions d’orientation validées est transmis à chaque représentant légal.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Les intentions peuvent être modifiées jusqu’à la fermeture du service. 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-2520" y="1484280"/>
            <a:ext cx="9143640" cy="496620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Prendre connaissance de l’avis du conseil de classe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1331640" y="0"/>
            <a:ext cx="7056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Prendre connaissance de l’avis du conseil de classe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755640" y="905760"/>
            <a:ext cx="79203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L’accusé de réception des avis du conseil de classe peut être effectué indifféremment par l’un ou l’autre des représentants légaux</a:t>
            </a:r>
            <a:r>
              <a:rPr b="0" lang="fr-FR" sz="1800" spc="-1" strike="noStrike">
                <a:solidFill>
                  <a:srgbClr val="31849b"/>
                </a:solidFill>
                <a:latin typeface="Marianne"/>
              </a:rPr>
              <a:t>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41" name="Image 2" descr=""/>
          <p:cNvPicPr/>
          <p:nvPr/>
        </p:nvPicPr>
        <p:blipFill>
          <a:blip r:embed="rId1"/>
          <a:stretch/>
        </p:blipFill>
        <p:spPr>
          <a:xfrm>
            <a:off x="669240" y="1628640"/>
            <a:ext cx="7718760" cy="45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0" y="1124640"/>
            <a:ext cx="9143640" cy="618444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Se connecter au service en ligne Orientation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Marianne"/>
              </a:rPr>
              <a:t>Compatible avec tous types de supports, tablettes,    smartphones, ordinateurs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Marianne"/>
              </a:rPr>
              <a:t>Accès avec l’adresse unique teleservices.education.gouv.fr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331640" y="0"/>
            <a:ext cx="7128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611640" y="1040760"/>
            <a:ext cx="8367480" cy="160488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compte du représentant légal permet de faire les demandes d’orientation et de prendre connaissance de l’avis du conseil de classe. </a:t>
            </a:r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 compte de l’élève permet uniquement de lire les demandes indiquées et l’avis du conseil de classe</a:t>
            </a:r>
            <a:r>
              <a:rPr b="1" lang="fr-FR" sz="1600" spc="-1" strike="noStrike">
                <a:solidFill>
                  <a:srgbClr val="31849b"/>
                </a:solidFill>
                <a:latin typeface="Marianne"/>
              </a:rPr>
              <a:t>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 9" descr=""/>
          <p:cNvPicPr/>
          <p:nvPr/>
        </p:nvPicPr>
        <p:blipFill>
          <a:blip r:embed="rId1"/>
          <a:stretch/>
        </p:blipFill>
        <p:spPr>
          <a:xfrm>
            <a:off x="539640" y="2606760"/>
            <a:ext cx="8166600" cy="35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331640" y="0"/>
            <a:ext cx="7128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776160" y="1196640"/>
            <a:ext cx="8367480" cy="1295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Connexion au portail Scolarité services avec mon compte EduConnect,</a:t>
            </a:r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l’identifiant et le mot de passe  transmis par le chef d’établissement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Image 6" descr=""/>
          <p:cNvPicPr/>
          <p:nvPr/>
        </p:nvPicPr>
        <p:blipFill>
          <a:blip r:embed="rId1"/>
          <a:stretch/>
        </p:blipFill>
        <p:spPr>
          <a:xfrm>
            <a:off x="1152000" y="2130120"/>
            <a:ext cx="6461640" cy="424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1043640" y="908640"/>
            <a:ext cx="6150960" cy="86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Accès aux services en ligne dans le menu Mes services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 9" descr=""/>
          <p:cNvPicPr/>
          <p:nvPr/>
        </p:nvPicPr>
        <p:blipFill>
          <a:blip r:embed="rId1"/>
          <a:stretch/>
        </p:blipFill>
        <p:spPr>
          <a:xfrm>
            <a:off x="1187640" y="1722960"/>
            <a:ext cx="6326640" cy="46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Se connecter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1043640" y="1484640"/>
            <a:ext cx="7461720" cy="143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Sur la page d’accueil de Scolarité services je clique sur Orientation à partir de la date indiquée par le chef d’établissement.</a:t>
            </a:r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Image 1" descr=""/>
          <p:cNvPicPr/>
          <p:nvPr/>
        </p:nvPicPr>
        <p:blipFill>
          <a:blip r:embed="rId1"/>
          <a:stretch/>
        </p:blipFill>
        <p:spPr>
          <a:xfrm>
            <a:off x="123840" y="1743120"/>
            <a:ext cx="9016200" cy="449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8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800" spc="-1" strike="noStrike">
              <a:latin typeface="Times New Roman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0" y="1412640"/>
            <a:ext cx="9143640" cy="5818680"/>
          </a:xfrm>
          <a:prstGeom prst="rect">
            <a:avLst/>
          </a:prstGeom>
          <a:solidFill>
            <a:srgbClr val="475e9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Marianne"/>
              </a:rPr>
              <a:t>Demander sa voie d’orientation après la 2</a:t>
            </a:r>
            <a:r>
              <a:rPr b="1" lang="fr-FR" sz="3200" spc="-1" strike="noStrike" baseline="30000">
                <a:solidFill>
                  <a:srgbClr val="ffffff"/>
                </a:solidFill>
                <a:latin typeface="Marianne"/>
              </a:rPr>
              <a:t>de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FR" sz="2400" spc="-1" strike="noStrike">
                <a:solidFill>
                  <a:srgbClr val="ffffff"/>
                </a:solidFill>
                <a:latin typeface="Marianne"/>
              </a:rPr>
              <a:t>Dialogue avec le conseil de classe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2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de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1115640" y="2205000"/>
            <a:ext cx="7272360" cy="208800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Un seul des représentants légaux de l’élève peut faire la saisie des intentions.</a:t>
            </a:r>
            <a:br/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L’accusé de réception des avis du conseil de classe pourra être fait indifféremment par l’un ou l’autre des représentants légaux.</a:t>
            </a:r>
            <a:br/>
            <a:br/>
            <a:br/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En cas de difficulté les responsables légaux peuvent s’adresser au chef d’établissement.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lang="fr-FR" sz="700" spc="-1" strike="noStrike" cap="all">
                <a:solidFill>
                  <a:srgbClr val="475e9f"/>
                </a:solidFill>
                <a:latin typeface="Marianne"/>
              </a:rPr>
              <a:t>2023-2024</a:t>
            </a:r>
            <a:endParaRPr b="0" lang="fr-FR" sz="700" spc="-1" strike="noStrike">
              <a:latin typeface="Times New Roman"/>
            </a:endParaRPr>
          </a:p>
          <a:p>
            <a:pPr algn="r">
              <a:lnSpc>
                <a:spcPct val="100000"/>
              </a:lnSpc>
            </a:pPr>
            <a:endParaRPr b="0" lang="fr-FR" sz="700" spc="-1" strike="noStrike">
              <a:latin typeface="Times New Roman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331640" y="0"/>
            <a:ext cx="7344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/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 </a:t>
            </a:r>
            <a:r>
              <a:rPr b="1" lang="fr-FR" sz="2000" spc="-1" strike="noStrike">
                <a:solidFill>
                  <a:srgbClr val="475e9f"/>
                </a:solidFill>
                <a:latin typeface="Marianne"/>
              </a:rPr>
              <a:t>Demander sa voie d’orientation après la 2</a:t>
            </a:r>
            <a:r>
              <a:rPr b="1" lang="fr-FR" sz="2000" spc="-1" strike="noStrike" baseline="30000">
                <a:solidFill>
                  <a:srgbClr val="475e9f"/>
                </a:solidFill>
                <a:latin typeface="Marianne"/>
              </a:rPr>
              <a:t>de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116" name="Image 2" descr=""/>
          <p:cNvPicPr/>
          <p:nvPr/>
        </p:nvPicPr>
        <p:blipFill>
          <a:blip r:embed="rId1"/>
          <a:stretch/>
        </p:blipFill>
        <p:spPr>
          <a:xfrm>
            <a:off x="1691640" y="762120"/>
            <a:ext cx="6350400" cy="5615640"/>
          </a:xfrm>
          <a:prstGeom prst="rect">
            <a:avLst/>
          </a:prstGeom>
          <a:ln>
            <a:noFill/>
          </a:ln>
        </p:spPr>
      </p:pic>
      <p:sp>
        <p:nvSpPr>
          <p:cNvPr id="117" name="TextShape 3"/>
          <p:cNvSpPr txBox="1"/>
          <p:nvPr/>
        </p:nvSpPr>
        <p:spPr>
          <a:xfrm>
            <a:off x="323640" y="3429000"/>
            <a:ext cx="2952000" cy="935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/>
          <a:p>
            <a:pPr>
              <a:lnSpc>
                <a:spcPct val="90000"/>
              </a:lnSpc>
            </a:pPr>
            <a:r>
              <a:rPr b="1" lang="fr-FR" sz="1800" spc="-1" strike="noStrike">
                <a:solidFill>
                  <a:srgbClr val="31849b"/>
                </a:solidFill>
                <a:latin typeface="Marianne"/>
              </a:rPr>
              <a:t>Les étapes sont présentées avec des conseils pour s’informer et préparer son projet d’orientation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697583-1531-4773-AC5B-E1DFEC2B5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950</TotalTime>
  <Application>LibreOffice/6.1.3.2$Windows_X86_64 LibreOffice_project/86daf60bf00efa86ad547e59e09d6bb77c699acb</Application>
  <Words>448</Words>
  <Paragraphs>110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GERALDINE DEMONT</cp:lastModifiedBy>
  <dcterms:modified xsi:type="dcterms:W3CDTF">2023-10-20T14:49:10Z</dcterms:modified>
  <cp:revision>87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0x010100AA711CBDF24E87429AD9C0273156F54A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16</vt:i4>
  </property>
</Properties>
</file>